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5" r:id="rId2"/>
    <p:sldId id="257" r:id="rId3"/>
    <p:sldId id="258" r:id="rId4"/>
    <p:sldId id="282" r:id="rId5"/>
    <p:sldId id="283" r:id="rId6"/>
    <p:sldId id="259" r:id="rId7"/>
    <p:sldId id="260" r:id="rId8"/>
    <p:sldId id="262" r:id="rId9"/>
    <p:sldId id="288" r:id="rId10"/>
    <p:sldId id="284" r:id="rId11"/>
    <p:sldId id="263" r:id="rId12"/>
    <p:sldId id="289" r:id="rId13"/>
    <p:sldId id="290" r:id="rId14"/>
    <p:sldId id="291" r:id="rId15"/>
    <p:sldId id="265" r:id="rId16"/>
    <p:sldId id="267" r:id="rId17"/>
    <p:sldId id="268" r:id="rId18"/>
    <p:sldId id="286" r:id="rId19"/>
    <p:sldId id="287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2A88"/>
    <a:srgbClr val="00FF00"/>
    <a:srgbClr val="0000CC"/>
    <a:srgbClr val="22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6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6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865055"/>
            <a:ext cx="617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bvmwib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gvngy`v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imvqb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Py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¤^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905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cigvbyi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†K‡›`ª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abvZœK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PvR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enbKvix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wbDwK¬qvm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kw³¯Í‡i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FbvZœK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PvR©hy³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vKvi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Kvi‡b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cigvbyi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Af¨šÍ‡i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we`y¨r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ÿÎ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cÖfv‡e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Pz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¤^K †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ÿ‡Îi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1896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mv‡j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weÁvbx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Rxgvb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jÿ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G ‡PŠ¤^K †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ÿ‡Îi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cÖfv‡eB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ª‡bi Dckw³¯Íi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wZb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web¨¯Í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avibv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avibv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Py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¤^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914402" y="2133600"/>
            <a:ext cx="7833358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460967" y="4420394"/>
            <a:ext cx="4573587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-1371998" y="4421583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14400" y="6858000"/>
            <a:ext cx="7315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14400" y="2741612"/>
            <a:ext cx="783336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14400" y="3732212"/>
            <a:ext cx="7833360" cy="1682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914400" y="4754880"/>
            <a:ext cx="7833360" cy="2889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914400" y="5730240"/>
            <a:ext cx="7833360" cy="5937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14400" y="6644640"/>
            <a:ext cx="7833360" cy="6096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152004" y="441999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29640" y="2164080"/>
            <a:ext cx="147828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68880" y="2164080"/>
            <a:ext cx="429768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= 0 → ± </a:t>
            </a: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766560" y="2164080"/>
            <a:ext cx="198120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Awe©Uvj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19200" y="2863334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19200" y="393192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219200" y="490728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A22A8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dirty="0">
              <a:solidFill>
                <a:srgbClr val="A22A8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295400" y="5845314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91000" y="3000494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59269" y="3886200"/>
            <a:ext cx="1927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+1, 0, -1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743200" y="4953000"/>
            <a:ext cx="3413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A22A88"/>
                </a:solidFill>
                <a:latin typeface="Times New Roman" pitchFamily="18" charset="0"/>
                <a:cs typeface="Times New Roman" pitchFamily="18" charset="0"/>
              </a:rPr>
              <a:t>+2, +1, 0, -1, -2</a:t>
            </a:r>
            <a:endParaRPr lang="en-US" sz="4000" dirty="0">
              <a:solidFill>
                <a:srgbClr val="A22A8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362200" y="5913120"/>
            <a:ext cx="4426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+3, +2, +1, 0, -1, -2, -3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15200" y="2893814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315200" y="387096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315200" y="484632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A22A88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000" dirty="0">
              <a:solidFill>
                <a:srgbClr val="A22A8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15200" y="576072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16200000" flipH="1">
            <a:off x="4464924" y="438951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2" grpId="0" animBg="1"/>
      <p:bldP spid="53" grpId="0" animBg="1"/>
      <p:bldP spid="54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55594"/>
            <a:ext cx="7369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AiweUv‡ji</a:t>
            </a:r>
            <a:r>
              <a:rPr lang="en-US" sz="32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AvK</a:t>
            </a:r>
            <a:r>
              <a:rPr lang="en-US" sz="32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2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3200" dirty="0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3200" dirty="0">
              <a:solidFill>
                <a:schemeClr val="accent2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38" y="1828801"/>
            <a:ext cx="7924573" cy="39851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1188" y="5998612"/>
            <a:ext cx="286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AiweUvj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867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385" y="2620370"/>
            <a:ext cx="5090615" cy="36013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165" y="1066801"/>
            <a:ext cx="4243549" cy="3095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61059" y="5236909"/>
            <a:ext cx="187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</a:t>
            </a:r>
            <a:r>
              <a:rPr lang="en-US" sz="3200" dirty="0" err="1" smtClean="0">
                <a:solidFill>
                  <a:schemeClr val="accent2"/>
                </a:solidFill>
                <a:latin typeface="SutonnyMJ" pitchFamily="2" charset="0"/>
                <a:cs typeface="SutonnyMJ" pitchFamily="2" charset="0"/>
              </a:rPr>
              <a:t>AiweUvj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08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" y="2240280"/>
            <a:ext cx="8686800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cigvbyi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wbDwK¬qvm‡K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†K›`ª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wbR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A‡ÿi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WvbeZx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evgeZx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 G `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yÕfv‡e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memgq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Nyi‡Z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ª‡bi N~Y©‡bi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w`K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cÖKvkKvix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msL¨v‡K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w¯úb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4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ywU</a:t>
            </a: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4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4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4400" b="1" dirty="0">
              <a:solidFill>
                <a:schemeClr val="tx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404360" y="4808706"/>
          <a:ext cx="670560" cy="8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360" y="4808706"/>
                        <a:ext cx="670560" cy="8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477635" y="4870133"/>
          <a:ext cx="6699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635" y="4870133"/>
                        <a:ext cx="6699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5232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kw³¯Í‡ii †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Awe©Uvj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MYbv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endParaRPr kumimoji="0" lang="en-US" sz="28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26722" y="1981200"/>
            <a:ext cx="8366758" cy="3048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836127" y="4267994"/>
            <a:ext cx="4573587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-1859678" y="4269183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26720" y="2865120"/>
            <a:ext cx="5181600" cy="2889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26720" y="3489960"/>
            <a:ext cx="8366760" cy="441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6720" y="4113212"/>
            <a:ext cx="836676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6720" y="5134292"/>
            <a:ext cx="839724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" y="6553200"/>
            <a:ext cx="838200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-442356" y="426759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3321921" y="426759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-914399" y="4709159"/>
            <a:ext cx="3611880" cy="15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09204" y="431331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48641" y="4709159"/>
            <a:ext cx="3611880" cy="15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169921" y="4693919"/>
            <a:ext cx="3611880" cy="15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5226921" y="429807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507081" y="4267597"/>
            <a:ext cx="4572795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8160" y="196596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74520" y="19812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mnKvix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i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49880" y="2225040"/>
            <a:ext cx="24384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g¨vM‡bwUK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16040" y="1965960"/>
            <a:ext cx="1036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w¯úb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98080" y="1965960"/>
            <a:ext cx="68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Dc¯Í‡i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7680" y="2011681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6720" y="291084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82040" y="288036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kw³¯Íi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4404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23160" y="291084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Dc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¯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Íi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5572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937760" y="2865120"/>
            <a:ext cx="80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Awe©Uvj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flipV="1">
            <a:off x="472440" y="3996452"/>
            <a:ext cx="24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2920" y="36118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8160" y="42976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" y="58064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005840" y="366385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K-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kj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90600" y="4456331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L-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kj</a:t>
            </a:r>
            <a:endParaRPr lang="en-US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929640" y="5721251"/>
            <a:ext cx="88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M-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kj</a:t>
            </a:r>
            <a:endParaRPr lang="en-US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1965960" y="362712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981200" y="42062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935480" y="46634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35480" y="51816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935480" y="56540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35480" y="6138148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484120" y="367284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1s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423160" y="417576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2s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42316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2p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438400" y="524256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438400" y="566928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468880" y="614172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3d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931920" y="36728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059680" y="35966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6019165" y="3571505"/>
          <a:ext cx="427355" cy="362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6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165" y="3571505"/>
                        <a:ext cx="427355" cy="362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796723" y="358679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7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6723" y="358679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5745480" y="35814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355080" y="353568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604760" y="35814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8321040" y="36118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1844040" y="463296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916680" y="416052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105400" y="41910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760720" y="41910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324600" y="420624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6751003" y="425735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8" name="Equation" r:id="rId6" imgW="152280" imgH="393480" progId="Equation.3">
                  <p:embed/>
                </p:oleObj>
              </mc:Choice>
              <mc:Fallback>
                <p:oleObj name="Equation" r:id="rId6" imgW="1522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003" y="425735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988368" y="4241800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9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368" y="4241800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Box 95"/>
          <p:cNvSpPr txBox="1"/>
          <p:nvPr/>
        </p:nvSpPr>
        <p:spPr>
          <a:xfrm>
            <a:off x="7604760" y="41757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3566160" y="46939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+1, 0, -1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5090160" y="47091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5669280" y="475488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(+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461760" y="473964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02" name="Object 7"/>
          <p:cNvGraphicFramePr>
            <a:graphicFrameLocks noChangeAspect="1"/>
          </p:cNvGraphicFramePr>
          <p:nvPr/>
        </p:nvGraphicFramePr>
        <p:xfrm>
          <a:off x="6141403" y="477551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0" name="Equation" r:id="rId8" imgW="152280" imgH="393480" progId="Equation.3">
                  <p:embed/>
                </p:oleObj>
              </mc:Choice>
              <mc:Fallback>
                <p:oleObj name="Equation" r:id="rId8" imgW="1522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403" y="477551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6918643" y="475964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1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643" y="475964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7223760" y="47091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650480" y="46786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8321040" y="45110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1844040" y="560832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859280" y="609600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916680" y="51663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627120" y="566928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+1, 0, -1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3276600" y="6096000"/>
            <a:ext cx="19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+2, +1, 0, -1, -2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5135880" y="51968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5135880" y="56692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5151120" y="61264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5669280" y="569976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(+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6461760" y="568452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37" name="Object 7"/>
          <p:cNvGraphicFramePr>
            <a:graphicFrameLocks noChangeAspect="1"/>
          </p:cNvGraphicFramePr>
          <p:nvPr/>
        </p:nvGraphicFramePr>
        <p:xfrm>
          <a:off x="6141403" y="572039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2" name="Equation" r:id="rId11" imgW="152280" imgH="393480" progId="Equation.3">
                  <p:embed/>
                </p:oleObj>
              </mc:Choice>
              <mc:Fallback>
                <p:oleObj name="Equation" r:id="rId11" imgW="15228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403" y="572039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1"/>
          <p:cNvGraphicFramePr>
            <a:graphicFrameLocks noChangeAspect="1"/>
          </p:cNvGraphicFramePr>
          <p:nvPr/>
        </p:nvGraphicFramePr>
        <p:xfrm>
          <a:off x="6918643" y="570452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3" name="Equation" r:id="rId12" imgW="152280" imgH="393480" progId="Equation.3">
                  <p:embed/>
                </p:oleObj>
              </mc:Choice>
              <mc:Fallback>
                <p:oleObj name="Equation" r:id="rId12" imgW="152280" imgH="393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643" y="570452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5669280" y="614172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(+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461760" y="612648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41" name="Object 7"/>
          <p:cNvGraphicFramePr>
            <a:graphicFrameLocks noChangeAspect="1"/>
          </p:cNvGraphicFramePr>
          <p:nvPr/>
        </p:nvGraphicFramePr>
        <p:xfrm>
          <a:off x="6141403" y="616235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4" name="Equation" r:id="rId13" imgW="152280" imgH="393480" progId="Equation.3">
                  <p:embed/>
                </p:oleObj>
              </mc:Choice>
              <mc:Fallback>
                <p:oleObj name="Equation" r:id="rId13" imgW="152280" imgH="3934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403" y="616235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1"/>
          <p:cNvGraphicFramePr>
            <a:graphicFrameLocks noChangeAspect="1"/>
          </p:cNvGraphicFramePr>
          <p:nvPr/>
        </p:nvGraphicFramePr>
        <p:xfrm>
          <a:off x="6918643" y="614648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5" name="Equation" r:id="rId14" imgW="152280" imgH="393480" progId="Equation.3">
                  <p:embed/>
                </p:oleObj>
              </mc:Choice>
              <mc:Fallback>
                <p:oleObj name="Equation" r:id="rId14" imgW="152280" imgH="3934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643" y="614648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TextBox 142"/>
          <p:cNvSpPr txBox="1"/>
          <p:nvPr/>
        </p:nvSpPr>
        <p:spPr>
          <a:xfrm>
            <a:off x="5760720" y="51816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324600" y="519684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45" name="Object 7"/>
          <p:cNvGraphicFramePr>
            <a:graphicFrameLocks noChangeAspect="1"/>
          </p:cNvGraphicFramePr>
          <p:nvPr/>
        </p:nvGraphicFramePr>
        <p:xfrm>
          <a:off x="6751003" y="524795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6" name="Equation" r:id="rId15" imgW="152280" imgH="393480" progId="Equation.3">
                  <p:embed/>
                </p:oleObj>
              </mc:Choice>
              <mc:Fallback>
                <p:oleObj name="Equation" r:id="rId15" imgW="152280" imgH="3934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003" y="524795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" name="Object 8"/>
          <p:cNvGraphicFramePr>
            <a:graphicFrameLocks noChangeAspect="1"/>
          </p:cNvGraphicFramePr>
          <p:nvPr/>
        </p:nvGraphicFramePr>
        <p:xfrm>
          <a:off x="5988368" y="5232400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7" name="Equation" r:id="rId16" imgW="152280" imgH="393480" progId="Equation.3">
                  <p:embed/>
                </p:oleObj>
              </mc:Choice>
              <mc:Fallback>
                <p:oleObj name="Equation" r:id="rId16" imgW="152280" imgH="393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368" y="5232400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TextBox 147"/>
          <p:cNvSpPr txBox="1"/>
          <p:nvPr/>
        </p:nvSpPr>
        <p:spPr>
          <a:xfrm>
            <a:off x="7208520" y="568452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7223760" y="61112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650480" y="51816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7665720" y="568452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7665720" y="6141720"/>
            <a:ext cx="4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8229600" y="5593080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" grpId="0"/>
      <p:bldP spid="46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33" grpId="0"/>
      <p:bldP spid="39" grpId="0"/>
      <p:bldP spid="40" grpId="0"/>
      <p:bldP spid="41" grpId="0"/>
      <p:bldP spid="42" grpId="0"/>
      <p:bldP spid="43" grpId="0"/>
      <p:bldP spid="44" grpId="0"/>
      <p:bldP spid="47" grpId="0"/>
      <p:bldP spid="49" grpId="0"/>
      <p:bldP spid="50" grpId="0"/>
      <p:bldP spid="60" grpId="0"/>
      <p:bldP spid="61" grpId="0"/>
      <p:bldP spid="6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82" grpId="0"/>
      <p:bldP spid="83" grpId="0"/>
      <p:bldP spid="84" grpId="0"/>
      <p:bldP spid="85" grpId="0"/>
      <p:bldP spid="88" grpId="0"/>
      <p:bldP spid="89" grpId="0"/>
      <p:bldP spid="90" grpId="0"/>
      <p:bldP spid="91" grpId="0"/>
      <p:bldP spid="96" grpId="0"/>
      <p:bldP spid="98" grpId="0"/>
      <p:bldP spid="99" grpId="0"/>
      <p:bldP spid="100" grpId="0"/>
      <p:bldP spid="101" grpId="0"/>
      <p:bldP spid="103" grpId="0"/>
      <p:bldP spid="105" grpId="0"/>
      <p:bldP spid="106" grpId="0"/>
      <p:bldP spid="109" grpId="0"/>
      <p:bldP spid="110" grpId="0"/>
      <p:bldP spid="111" grpId="0"/>
      <p:bldP spid="112" grpId="0"/>
      <p:bldP spid="113" grpId="0"/>
      <p:bldP spid="114" grpId="0"/>
      <p:bldP spid="135" grpId="0"/>
      <p:bldP spid="136" grpId="0"/>
      <p:bldP spid="139" grpId="0"/>
      <p:bldP spid="140" grpId="0"/>
      <p:bldP spid="143" grpId="0"/>
      <p:bldP spid="144" grpId="0"/>
      <p:bldP spid="148" grpId="0"/>
      <p:bldP spid="149" grpId="0"/>
      <p:bldP spid="150" grpId="0"/>
      <p:bldP spid="151" grpId="0"/>
      <p:bldP spid="152" grpId="0"/>
      <p:bldP spid="1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5232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kw³¯Í‡ii †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Awe©Uvj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MYbv</a:t>
            </a:r>
            <a:r>
              <a:rPr lang="en-US" sz="28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endParaRPr kumimoji="0" lang="en-US" sz="28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2" y="2423160"/>
            <a:ext cx="8366758" cy="3048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211094" y="4290061"/>
            <a:ext cx="3733009" cy="795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-1485107" y="4290852"/>
            <a:ext cx="3732217" cy="4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1000" y="3307080"/>
            <a:ext cx="5181600" cy="2889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1000" y="3962400"/>
            <a:ext cx="8366760" cy="441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" y="6156960"/>
            <a:ext cx="838200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-76199" y="4297680"/>
            <a:ext cx="3749043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3695698" y="4290060"/>
            <a:ext cx="3733803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563879" y="4739639"/>
            <a:ext cx="2804160" cy="3048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1005841" y="4312920"/>
            <a:ext cx="3688083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906781" y="4747259"/>
            <a:ext cx="2804160" cy="15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543301" y="4747259"/>
            <a:ext cx="2819400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5623558" y="4297680"/>
            <a:ext cx="3703323" cy="15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6880858" y="4290060"/>
            <a:ext cx="3733803" cy="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2440" y="240792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28800" y="242316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mnKvix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i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04160" y="2667000"/>
            <a:ext cx="24384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g¨vM‡bwUK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70320" y="2407920"/>
            <a:ext cx="1036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w¯úb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52360" y="2407920"/>
            <a:ext cx="68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Dc¯Í‡i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61960" y="2453641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6320" y="332232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kw³¯Íi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8320" y="33375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77440" y="3352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Dc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¯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Íi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0" y="33375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92040" y="3307080"/>
            <a:ext cx="80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Awe©Uvj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47244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883920" y="4639211"/>
            <a:ext cx="88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N-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kj</a:t>
            </a:r>
            <a:endParaRPr lang="en-US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1889760" y="40995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889760" y="45720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889760" y="5056108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392680" y="416052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392680" y="458724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4p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423160" y="505968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4d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1798320" y="452628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813560" y="501396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70960" y="408432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581400" y="458724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+1, 0, -1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230880" y="5013960"/>
            <a:ext cx="19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+2, +1, 0, -1, -2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090160" y="41148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090160" y="45872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5105400" y="50444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5623560" y="461772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(+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6416040" y="460248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99" name="Object 7"/>
          <p:cNvGraphicFramePr>
            <a:graphicFrameLocks noChangeAspect="1"/>
          </p:cNvGraphicFramePr>
          <p:nvPr/>
        </p:nvGraphicFramePr>
        <p:xfrm>
          <a:off x="6095683" y="463835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683" y="463835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11"/>
          <p:cNvGraphicFramePr>
            <a:graphicFrameLocks noChangeAspect="1"/>
          </p:cNvGraphicFramePr>
          <p:nvPr/>
        </p:nvGraphicFramePr>
        <p:xfrm>
          <a:off x="6872923" y="462248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923" y="462248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5623560" y="505968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(+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6416040" y="504444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03" name="Object 7"/>
          <p:cNvGraphicFramePr>
            <a:graphicFrameLocks noChangeAspect="1"/>
          </p:cNvGraphicFramePr>
          <p:nvPr/>
        </p:nvGraphicFramePr>
        <p:xfrm>
          <a:off x="6095683" y="508031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683" y="508031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1"/>
          <p:cNvGraphicFramePr>
            <a:graphicFrameLocks noChangeAspect="1"/>
          </p:cNvGraphicFramePr>
          <p:nvPr/>
        </p:nvGraphicFramePr>
        <p:xfrm>
          <a:off x="6872923" y="506444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3" name="Equation" r:id="rId8" imgW="152280" imgH="393480" progId="Equation.3">
                  <p:embed/>
                </p:oleObj>
              </mc:Choice>
              <mc:Fallback>
                <p:oleObj name="Equation" r:id="rId8" imgW="1522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923" y="506444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5715000" y="40995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8880" y="411480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07" name="Object 7"/>
          <p:cNvGraphicFramePr>
            <a:graphicFrameLocks noChangeAspect="1"/>
          </p:cNvGraphicFramePr>
          <p:nvPr/>
        </p:nvGraphicFramePr>
        <p:xfrm>
          <a:off x="6705283" y="416591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4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283" y="416591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8"/>
          <p:cNvGraphicFramePr>
            <a:graphicFrameLocks noChangeAspect="1"/>
          </p:cNvGraphicFramePr>
          <p:nvPr/>
        </p:nvGraphicFramePr>
        <p:xfrm>
          <a:off x="5942648" y="4150360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5" name="Equation" r:id="rId10" imgW="152280" imgH="393480" progId="Equation.3">
                  <p:embed/>
                </p:oleObj>
              </mc:Choice>
              <mc:Fallback>
                <p:oleObj name="Equation" r:id="rId10" imgW="1522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648" y="4150360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7162800" y="46024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7178040" y="502920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7604760" y="40995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7620000" y="460248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620000" y="5059680"/>
            <a:ext cx="4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8183880" y="4876800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cxnSp>
        <p:nvCxnSpPr>
          <p:cNvPr id="116" name="Straight Connector 115"/>
          <p:cNvCxnSpPr/>
          <p:nvPr/>
        </p:nvCxnSpPr>
        <p:spPr>
          <a:xfrm>
            <a:off x="1798320" y="5547360"/>
            <a:ext cx="6294120" cy="1524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905000" y="5665708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2346960" y="574548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4f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2788920" y="5715000"/>
            <a:ext cx="222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+3, +2, +1, 0, -1, -2, -3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5090160" y="569976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5623560" y="568452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(+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6416040" y="5669280"/>
            <a:ext cx="57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 -</a:t>
            </a:r>
            <a:endParaRPr lang="en-US" dirty="0"/>
          </a:p>
        </p:txBody>
      </p:sp>
      <p:graphicFrame>
        <p:nvGraphicFramePr>
          <p:cNvPr id="123" name="Object 7"/>
          <p:cNvGraphicFramePr>
            <a:graphicFrameLocks noChangeAspect="1"/>
          </p:cNvGraphicFramePr>
          <p:nvPr/>
        </p:nvGraphicFramePr>
        <p:xfrm>
          <a:off x="6095683" y="5705158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6" name="Equation" r:id="rId11" imgW="152280" imgH="393480" progId="Equation.3">
                  <p:embed/>
                </p:oleObj>
              </mc:Choice>
              <mc:Fallback>
                <p:oleObj name="Equation" r:id="rId11" imgW="15228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683" y="5705158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1"/>
          <p:cNvGraphicFramePr>
            <a:graphicFrameLocks noChangeAspect="1"/>
          </p:cNvGraphicFramePr>
          <p:nvPr/>
        </p:nvGraphicFramePr>
        <p:xfrm>
          <a:off x="6872923" y="5689283"/>
          <a:ext cx="427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7" name="Equation" r:id="rId12" imgW="152280" imgH="393480" progId="Equation.3">
                  <p:embed/>
                </p:oleObj>
              </mc:Choice>
              <mc:Fallback>
                <p:oleObj name="Equation" r:id="rId12" imgW="15228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923" y="5689283"/>
                        <a:ext cx="4270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TextBox 124"/>
          <p:cNvSpPr txBox="1"/>
          <p:nvPr/>
        </p:nvSpPr>
        <p:spPr>
          <a:xfrm>
            <a:off x="7178040" y="5654040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589520" y="5623560"/>
            <a:ext cx="4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5" grpId="0"/>
      <p:bldP spid="56" grpId="0"/>
      <p:bldP spid="57" grpId="0"/>
      <p:bldP spid="61" grpId="0"/>
      <p:bldP spid="62" grpId="0"/>
      <p:bldP spid="63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1" grpId="0"/>
      <p:bldP spid="102" grpId="0"/>
      <p:bldP spid="105" grpId="0"/>
      <p:bldP spid="106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5" grpId="0"/>
      <p:bldP spid="1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4360" y="-1341120"/>
            <a:ext cx="7635240" cy="924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9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59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evwoi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KvR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" y="3105835"/>
            <a:ext cx="87477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kw³¯Í‡ii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Awe©Uvj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MYbv</a:t>
            </a:r>
            <a:r>
              <a:rPr lang="en-US" sz="4400" b="1" i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</a:t>
            </a:r>
            <a:endParaRPr lang="en-US" sz="4400" b="1" i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5908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‡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evi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cigvby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g‡Wj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Kx</a:t>
            </a:r>
            <a:r>
              <a:rPr lang="bn-BD" sz="5400" dirty="0" smtClean="0">
                <a:solidFill>
                  <a:srgbClr val="0070C0"/>
                </a:solidFill>
              </a:rPr>
              <a:t>?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4419600"/>
            <a:ext cx="6818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iv`vi‡dvW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cigvby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g‡W‡ji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mxgve×Zv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bn-BD" sz="5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5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3716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AvR‡Ki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K¬vm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`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yBwU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fv‡M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wef³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Kiv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nj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:</a:t>
            </a:r>
            <a:endParaRPr lang="en-US" sz="4400" u="sng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04800" y="2667000"/>
            <a:ext cx="45672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bn-BD" sz="5400" b="0" i="0" u="none" strike="noStrike" cap="none" normalizeH="0" baseline="0" dirty="0" smtClean="0">
                <a:ln>
                  <a:noFill/>
                </a:ln>
                <a:solidFill>
                  <a:srgbClr val="226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22682F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1148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msL¨vi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e¨vL¨v</a:t>
            </a:r>
            <a:endParaRPr lang="en-US" sz="5400" dirty="0" smtClean="0">
              <a:solidFill>
                <a:srgbClr val="22682F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14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175927"/>
            <a:ext cx="8427720" cy="4247317"/>
          </a:xfrm>
          <a:prstGeom prst="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cigvbyi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h‡Kv‡bv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mywbw`©ó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kw³¯Í‡i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kw³¯Í‡ii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AvKvi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e„ËvKvi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Dce„ËvKvi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kw³¯Í‡ii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wÎgvwÎK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w`Kweb¨vm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PZzw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`©©‡K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Nwoi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KvUvi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Gme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cÖKv‡ki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msL¨v‡KB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0574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48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8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8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(n)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8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mnKvix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lang="en-US" sz="48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8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‡PŠ¤^</a:t>
            </a:r>
            <a:r>
              <a:rPr lang="en-US" sz="48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Kxq</a:t>
            </a:r>
            <a:r>
              <a:rPr lang="en-US" sz="48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8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lang="en-US" sz="4800" dirty="0" smtClean="0">
              <a:solidFill>
                <a:srgbClr val="0000CC"/>
              </a:solidFill>
              <a:latin typeface="SutonnyMJ" pitchFamily="2" charset="0"/>
              <a:cs typeface="SutonnyMJ" pitchFamily="2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8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w¯úb</a:t>
            </a:r>
            <a:r>
              <a:rPr lang="en-US" sz="48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8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lang="en-US" sz="4800" dirty="0">
              <a:solidFill>
                <a:schemeClr val="tx2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cÖKvi‡f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72200" y="3505200"/>
            <a:ext cx="620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4572000"/>
            <a:ext cx="851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(m)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43600" y="5754469"/>
            <a:ext cx="671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1905000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wbDwK¬qv‡mi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PZzw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`©‡K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B‡jKUªb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KZ¸‡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6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6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kw³i </a:t>
            </a:r>
            <a:r>
              <a:rPr lang="en-US" sz="6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e„ËvKvi</a:t>
            </a:r>
            <a:r>
              <a:rPr lang="en-US" sz="6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c‡_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G‡K </a:t>
            </a:r>
            <a:r>
              <a:rPr lang="en-US" sz="6000" dirty="0" smtClean="0">
                <a:solidFill>
                  <a:srgbClr val="002060"/>
                </a:solidFill>
                <a:latin typeface="SutonnySushreeMJ" pitchFamily="2" charset="0"/>
                <a:cs typeface="SutonnySushreeMJ" pitchFamily="2" charset="0"/>
              </a:rPr>
              <a:t>(</a:t>
            </a:r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solidFill>
                  <a:srgbClr val="002060"/>
                </a:solidFill>
                <a:latin typeface="SutonnySushreeMJ" pitchFamily="2" charset="0"/>
                <a:cs typeface="SutonnySushreeMJ" pitchFamily="2" charset="0"/>
              </a:rPr>
              <a:t>)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170688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G‡K </a:t>
            </a:r>
            <a:r>
              <a:rPr lang="en-US" sz="3600" dirty="0" smtClean="0">
                <a:solidFill>
                  <a:srgbClr val="002060"/>
                </a:solidFill>
                <a:latin typeface="SutonnySushreeMJ" pitchFamily="2" charset="0"/>
                <a:cs typeface="SutonnySushreeMJ" pitchFamily="2" charset="0"/>
              </a:rPr>
              <a:t>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002060"/>
                </a:solidFill>
                <a:latin typeface="SutonnySushreeMJ" pitchFamily="2" charset="0"/>
                <a:cs typeface="SutonnySushreeMJ" pitchFamily="2" charset="0"/>
              </a:rPr>
              <a:t>)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mnKvix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Kvqv›Uvg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msL¨v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61999" y="2453640"/>
          <a:ext cx="7848601" cy="14630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1613"/>
                <a:gridCol w="1144588"/>
                <a:gridCol w="1308100"/>
                <a:gridCol w="1308100"/>
                <a:gridCol w="1308100"/>
                <a:gridCol w="1308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800" b="1" i="1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800" b="1" i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Gi</a:t>
                      </a:r>
                      <a:r>
                        <a:rPr lang="en-US" sz="2800" b="1" i="1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800" b="1" i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gvb</a:t>
                      </a:r>
                      <a:r>
                        <a:rPr lang="en-US" sz="2800" b="1" i="1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endParaRPr lang="en-US" sz="2800" b="1" i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 smtClean="0">
                          <a:latin typeface="SutonnyMJ" pitchFamily="2" charset="0"/>
                          <a:cs typeface="SutonnyMJ" pitchFamily="2" charset="0"/>
                        </a:rPr>
                        <a:t>AiweUvj</a:t>
                      </a:r>
                      <a:r>
                        <a:rPr lang="en-US" sz="2800" b="1" i="1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800" b="1" i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wPý</a:t>
                      </a:r>
                      <a:endParaRPr lang="en-US" sz="2800" b="1" i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62000" y="4587240"/>
          <a:ext cx="7924800" cy="2072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{616DA210-FB5B-4158-B5E0-FEB733F419BA}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l </a:t>
                      </a:r>
                      <a:r>
                        <a:rPr lang="en-US" sz="2800" i="0" dirty="0" smtClean="0"/>
                        <a:t>= 0          (n-1)</a:t>
                      </a:r>
                      <a:endParaRPr lang="en-US" sz="2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SutonnyMJ" pitchFamily="2" charset="0"/>
                          <a:cs typeface="SutonnyMJ" pitchFamily="2" charset="0"/>
                        </a:rPr>
                        <a:t>AiweUvj</a:t>
                      </a:r>
                      <a:endParaRPr lang="en-US" sz="28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1s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0, 1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2s, 2p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0, 1, 2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3s, 3p, 3d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4419600" y="4859972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4160520"/>
            <a:ext cx="9144000" cy="2133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2353270"/>
            <a:ext cx="7010400" cy="92333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2d, 3f 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m¤¢e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†Kb?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4486870"/>
            <a:ext cx="5181600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5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5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4d</a:t>
            </a:r>
            <a:r>
              <a:rPr lang="en-US" sz="5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m¤¢e †Kb?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¸YMZ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5594"/>
            <a:ext cx="877551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gvavb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AiweUv‡ji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n=2,   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Avgiv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Rvwb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n=2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l= 0,1 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Avgiv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Rvwb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l=0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l=1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A_©v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2s 2p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m¤¢e|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l=2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wKbv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Am¤¢e|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Am¤¢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e|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7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865</Words>
  <Application>Microsoft Office PowerPoint</Application>
  <PresentationFormat>On-screen Show (4:3)</PresentationFormat>
  <Paragraphs>220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Bell MT</vt:lpstr>
      <vt:lpstr>Calibri</vt:lpstr>
      <vt:lpstr>SutonnyMJ</vt:lpstr>
      <vt:lpstr>SutonnySushreeMJ</vt:lpstr>
      <vt:lpstr>Times New Roman</vt:lpstr>
      <vt:lpstr>Vrinda</vt:lpstr>
      <vt:lpstr>Wingdings</vt:lpstr>
      <vt:lpstr>Office Theme</vt:lpstr>
      <vt:lpstr>Equation</vt:lpstr>
      <vt:lpstr>PowerPoint Presentation</vt:lpstr>
      <vt:lpstr>¸YMZ imvqb</vt:lpstr>
      <vt:lpstr>¸YMZ imvqb</vt:lpstr>
      <vt:lpstr>¸YMZ imvqb</vt:lpstr>
      <vt:lpstr>¸YMZ imvqb</vt:lpstr>
      <vt:lpstr>¸YMZ imvqb</vt:lpstr>
      <vt:lpstr>¸YMZ imvqb</vt:lpstr>
      <vt:lpstr>¸YMZ imvqb</vt:lpstr>
      <vt:lpstr>PowerPoint Presentation</vt:lpstr>
      <vt:lpstr>¸YMZ imvqb</vt:lpstr>
      <vt:lpstr>¸YMZ imvqb</vt:lpstr>
      <vt:lpstr>PowerPoint Presentation</vt:lpstr>
      <vt:lpstr>PowerPoint Presentation</vt:lpstr>
      <vt:lpstr>PowerPoint Presentation</vt:lpstr>
      <vt:lpstr>¸YMZ imvqb</vt:lpstr>
      <vt:lpstr>¸YMZ imvqb</vt:lpstr>
      <vt:lpstr>¸YMZ imvqb</vt:lpstr>
      <vt:lpstr>PowerPoint Presentation</vt:lpstr>
      <vt:lpstr>¸YMZ imvqb</vt:lpstr>
      <vt:lpstr> ধন্যবাদ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ASUS</cp:lastModifiedBy>
  <cp:revision>265</cp:revision>
  <dcterms:created xsi:type="dcterms:W3CDTF">2015-04-24T03:54:46Z</dcterms:created>
  <dcterms:modified xsi:type="dcterms:W3CDTF">2016-11-19T02:45:45Z</dcterms:modified>
</cp:coreProperties>
</file>